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2" r:id="rId5"/>
    <p:sldId id="263" r:id="rId6"/>
    <p:sldId id="264" r:id="rId7"/>
    <p:sldId id="266" r:id="rId8"/>
    <p:sldId id="259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6" r:id="rId17"/>
    <p:sldId id="277" r:id="rId18"/>
    <p:sldId id="274" r:id="rId19"/>
    <p:sldId id="275" r:id="rId20"/>
    <p:sldId id="279" r:id="rId21"/>
    <p:sldId id="278" r:id="rId22"/>
    <p:sldId id="280" r:id="rId23"/>
    <p:sldId id="281" r:id="rId24"/>
    <p:sldId id="282" r:id="rId25"/>
    <p:sldId id="283" r:id="rId26"/>
    <p:sldId id="284" r:id="rId27"/>
    <p:sldId id="285" r:id="rId2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03D4-915F-41AF-A31C-F36ECDF918F9}" type="datetimeFigureOut">
              <a:rPr lang="zh-TW" altLang="en-US" smtClean="0"/>
              <a:t>2018/6/25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D82-F97D-4DAC-A9B3-31909331D8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9781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03D4-915F-41AF-A31C-F36ECDF918F9}" type="datetimeFigureOut">
              <a:rPr lang="zh-TW" altLang="en-US" smtClean="0"/>
              <a:t>2018/6/25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D82-F97D-4DAC-A9B3-31909331D8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5921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03D4-915F-41AF-A31C-F36ECDF918F9}" type="datetimeFigureOut">
              <a:rPr lang="zh-TW" altLang="en-US" smtClean="0"/>
              <a:t>2018/6/25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D82-F97D-4DAC-A9B3-31909331D8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5195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03D4-915F-41AF-A31C-F36ECDF918F9}" type="datetimeFigureOut">
              <a:rPr lang="zh-TW" altLang="en-US" smtClean="0"/>
              <a:t>2018/6/25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D82-F97D-4DAC-A9B3-31909331D8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3718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03D4-915F-41AF-A31C-F36ECDF918F9}" type="datetimeFigureOut">
              <a:rPr lang="zh-TW" altLang="en-US" smtClean="0"/>
              <a:t>2018/6/25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D82-F97D-4DAC-A9B3-31909331D8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87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03D4-915F-41AF-A31C-F36ECDF918F9}" type="datetimeFigureOut">
              <a:rPr lang="zh-TW" altLang="en-US" smtClean="0"/>
              <a:t>2018/6/25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D82-F97D-4DAC-A9B3-31909331D8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3288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03D4-915F-41AF-A31C-F36ECDF918F9}" type="datetimeFigureOut">
              <a:rPr lang="zh-TW" altLang="en-US" smtClean="0"/>
              <a:t>2018/6/25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D82-F97D-4DAC-A9B3-31909331D8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1556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03D4-915F-41AF-A31C-F36ECDF918F9}" type="datetimeFigureOut">
              <a:rPr lang="zh-TW" altLang="en-US" smtClean="0"/>
              <a:t>2018/6/25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D82-F97D-4DAC-A9B3-31909331D8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4098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03D4-915F-41AF-A31C-F36ECDF918F9}" type="datetimeFigureOut">
              <a:rPr lang="zh-TW" altLang="en-US" smtClean="0"/>
              <a:t>2018/6/25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D82-F97D-4DAC-A9B3-31909331D8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9261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03D4-915F-41AF-A31C-F36ECDF918F9}" type="datetimeFigureOut">
              <a:rPr lang="zh-TW" altLang="en-US" smtClean="0"/>
              <a:t>2018/6/25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D82-F97D-4DAC-A9B3-31909331D8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347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03D4-915F-41AF-A31C-F36ECDF918F9}" type="datetimeFigureOut">
              <a:rPr lang="zh-TW" altLang="en-US" smtClean="0"/>
              <a:t>2018/6/25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D82-F97D-4DAC-A9B3-31909331D8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9565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403D4-915F-41AF-A31C-F36ECDF918F9}" type="datetimeFigureOut">
              <a:rPr lang="zh-TW" altLang="en-US" smtClean="0"/>
              <a:t>2018/6/25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39D82-F97D-4DAC-A9B3-31909331D8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0859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40259"/>
            <a:ext cx="9144000" cy="2669704"/>
          </a:xfrm>
        </p:spPr>
        <p:txBody>
          <a:bodyPr>
            <a:normAutofit/>
          </a:bodyPr>
          <a:lstStyle/>
          <a:p>
            <a:pPr algn="l"/>
            <a:r>
              <a:rPr lang="en-US" altLang="zh-TW" b="1" dirty="0" smtClean="0">
                <a:latin typeface="Berlin Sans FB Demi" panose="020E0802020502020306" pitchFamily="34" charset="0"/>
              </a:rPr>
              <a:t>Neural Joint Model for Transition-based Chinese Syntactic Analysis</a:t>
            </a:r>
            <a:endParaRPr lang="zh-TW" altLang="en-US" b="1" dirty="0"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7454"/>
            <a:ext cx="9144000" cy="1900837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altLang="zh-TW" dirty="0" smtClean="0"/>
              <a:t>Authors: </a:t>
            </a:r>
            <a:r>
              <a:rPr lang="en-US" altLang="zh-TW" dirty="0" err="1" smtClean="0"/>
              <a:t>Shuhei</a:t>
            </a:r>
            <a:r>
              <a:rPr lang="en-US" altLang="zh-TW" dirty="0" smtClean="0"/>
              <a:t> Kurita, Daisuke Kawahara, </a:t>
            </a:r>
            <a:r>
              <a:rPr lang="en-US" altLang="zh-TW" dirty="0" err="1" smtClean="0"/>
              <a:t>Sadao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Kurohashi</a:t>
            </a:r>
            <a:endParaRPr lang="en-US" altLang="zh-TW" dirty="0" smtClean="0"/>
          </a:p>
          <a:p>
            <a:pPr algn="l"/>
            <a:r>
              <a:rPr lang="en-US" altLang="zh-TW" dirty="0" smtClean="0"/>
              <a:t>Advisor: </a:t>
            </a:r>
            <a:r>
              <a:rPr lang="en-US" altLang="zh-TW" dirty="0" err="1" smtClean="0"/>
              <a:t>Jia</a:t>
            </a:r>
            <a:r>
              <a:rPr lang="en-US" altLang="zh-TW" dirty="0" smtClean="0"/>
              <a:t>-Ling </a:t>
            </a:r>
            <a:r>
              <a:rPr lang="en-US" altLang="zh-TW" dirty="0" err="1" smtClean="0"/>
              <a:t>Koh</a:t>
            </a:r>
            <a:endParaRPr lang="en-US" altLang="zh-TW" dirty="0" smtClean="0"/>
          </a:p>
          <a:p>
            <a:pPr algn="l"/>
            <a:r>
              <a:rPr lang="en-US" altLang="zh-TW" dirty="0" smtClean="0"/>
              <a:t>Speaker: Yin-Hsiang Liao</a:t>
            </a:r>
          </a:p>
          <a:p>
            <a:pPr algn="l"/>
            <a:r>
              <a:rPr lang="en-US" altLang="zh-TW" dirty="0" smtClean="0"/>
              <a:t>Source: ACL 2017</a:t>
            </a:r>
          </a:p>
          <a:p>
            <a:pPr algn="l"/>
            <a:r>
              <a:rPr lang="en-US" altLang="zh-TW" dirty="0" smtClean="0"/>
              <a:t>Date: 2018/06/26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7320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Berlin Sans FB Demi" panose="020E0802020502020306" pitchFamily="34" charset="0"/>
              </a:rPr>
              <a:t>Model</a:t>
            </a:r>
            <a:endParaRPr lang="zh-TW" alt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Feed-forward Neural Network</a:t>
            </a:r>
          </a:p>
          <a:p>
            <a:r>
              <a:rPr lang="en-US" altLang="zh-TW" dirty="0" smtClean="0"/>
              <a:t>Larger than previous works</a:t>
            </a:r>
          </a:p>
          <a:p>
            <a:r>
              <a:rPr lang="en-US" altLang="zh-TW" dirty="0" smtClean="0"/>
              <a:t>Loss function (greedy):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Optimizer: Adagrad (quick convergence)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9450" y="576010"/>
            <a:ext cx="4324350" cy="56009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9650" y="3638550"/>
            <a:ext cx="3600450" cy="14859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696575" y="2037715"/>
            <a:ext cx="771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8000d</a:t>
            </a:r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96575" y="2569408"/>
            <a:ext cx="771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8000d</a:t>
            </a:r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220450" y="3149625"/>
            <a:ext cx="971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8200d*</a:t>
            </a:r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696574" y="1122197"/>
            <a:ext cx="1057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(4+33)d*</a:t>
            </a:r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47195" y="6091877"/>
            <a:ext cx="3088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 smtClean="0"/>
              <a:t>https://vimeo.com/234944928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5341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Berlin Sans FB Demi" panose="020E0802020502020306" pitchFamily="34" charset="0"/>
              </a:rPr>
              <a:t>Model</a:t>
            </a:r>
            <a:endParaRPr lang="zh-TW" alt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US" altLang="zh-TW" dirty="0" smtClean="0"/>
              <a:t>Feature list:</a:t>
            </a:r>
            <a:endParaRPr lang="zh-TW" altLang="en-US" dirty="0"/>
          </a:p>
        </p:txBody>
      </p:sp>
      <p:sp>
        <p:nvSpPr>
          <p:cNvPr id="5" name="Shape 92"/>
          <p:cNvSpPr txBox="1"/>
          <p:nvPr/>
        </p:nvSpPr>
        <p:spPr>
          <a:xfrm>
            <a:off x="6842400" y="2056800"/>
            <a:ext cx="4511400" cy="48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S0w: the top word of stack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S1w: the second top word of stack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L0: the leftmost child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L1: the second leftmost child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R0: the rightmost child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R1: the second rightmost child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q0 = the last shifted word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q1 = the second shifted word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q0e = the end char of q0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q0f1 = the sub-word of q0 (q0[1:])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q0f2 = the sub-word of q0 (q0[2:])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q0b1 = strings across q0 and buff (q0+b[:1])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q0b2 = strings across q0 and buff (q0+b[:2])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" y="2056800"/>
            <a:ext cx="4572000" cy="401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52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Shape 9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308595" y="1342339"/>
            <a:ext cx="9239250" cy="32385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Berlin Sans FB Demi" panose="020E0802020502020306" pitchFamily="34" charset="0"/>
              </a:rPr>
              <a:t>Model</a:t>
            </a:r>
            <a:endParaRPr lang="zh-TW" alt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cxnSp>
        <p:nvCxnSpPr>
          <p:cNvPr id="4" name="Shape 99"/>
          <p:cNvCxnSpPr/>
          <p:nvPr/>
        </p:nvCxnSpPr>
        <p:spPr>
          <a:xfrm>
            <a:off x="4234175" y="3600507"/>
            <a:ext cx="8389" cy="427838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" name="Shape 100"/>
          <p:cNvCxnSpPr/>
          <p:nvPr/>
        </p:nvCxnSpPr>
        <p:spPr>
          <a:xfrm>
            <a:off x="3638556" y="4007941"/>
            <a:ext cx="0" cy="209725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" name="Shape 101"/>
          <p:cNvCxnSpPr/>
          <p:nvPr/>
        </p:nvCxnSpPr>
        <p:spPr>
          <a:xfrm>
            <a:off x="3638556" y="4016330"/>
            <a:ext cx="1216404" cy="8389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" name="Shape 102"/>
          <p:cNvCxnSpPr/>
          <p:nvPr/>
        </p:nvCxnSpPr>
        <p:spPr>
          <a:xfrm>
            <a:off x="3898615" y="4024719"/>
            <a:ext cx="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" name="Shape 103"/>
          <p:cNvSpPr txBox="1"/>
          <p:nvPr/>
        </p:nvSpPr>
        <p:spPr>
          <a:xfrm>
            <a:off x="3478256" y="4129825"/>
            <a:ext cx="39946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L0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Shape 104"/>
          <p:cNvSpPr txBox="1"/>
          <p:nvPr/>
        </p:nvSpPr>
        <p:spPr>
          <a:xfrm>
            <a:off x="3858673" y="4129825"/>
            <a:ext cx="39946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105"/>
          <p:cNvSpPr txBox="1"/>
          <p:nvPr/>
        </p:nvSpPr>
        <p:spPr>
          <a:xfrm>
            <a:off x="4281998" y="4129825"/>
            <a:ext cx="42672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R1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06"/>
          <p:cNvSpPr txBox="1"/>
          <p:nvPr/>
        </p:nvSpPr>
        <p:spPr>
          <a:xfrm>
            <a:off x="4668171" y="4129825"/>
            <a:ext cx="42672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R0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" name="Shape 107"/>
          <p:cNvCxnSpPr/>
          <p:nvPr/>
        </p:nvCxnSpPr>
        <p:spPr>
          <a:xfrm>
            <a:off x="4041629" y="4007941"/>
            <a:ext cx="0" cy="209725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" name="Shape 108"/>
          <p:cNvCxnSpPr/>
          <p:nvPr/>
        </p:nvCxnSpPr>
        <p:spPr>
          <a:xfrm>
            <a:off x="4424051" y="4024719"/>
            <a:ext cx="0" cy="209725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" name="Shape 109"/>
          <p:cNvCxnSpPr/>
          <p:nvPr/>
        </p:nvCxnSpPr>
        <p:spPr>
          <a:xfrm>
            <a:off x="4854960" y="4024719"/>
            <a:ext cx="0" cy="209725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5" name="Shape 110"/>
          <p:cNvCxnSpPr/>
          <p:nvPr/>
        </p:nvCxnSpPr>
        <p:spPr>
          <a:xfrm flipH="1">
            <a:off x="3048728" y="3600507"/>
            <a:ext cx="4753" cy="1336767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6" name="Shape 111"/>
          <p:cNvCxnSpPr/>
          <p:nvPr/>
        </p:nvCxnSpPr>
        <p:spPr>
          <a:xfrm>
            <a:off x="2444720" y="4916870"/>
            <a:ext cx="0" cy="209725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" name="Shape 112"/>
          <p:cNvCxnSpPr/>
          <p:nvPr/>
        </p:nvCxnSpPr>
        <p:spPr>
          <a:xfrm>
            <a:off x="2444720" y="4925259"/>
            <a:ext cx="1216404" cy="8389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8" name="Shape 113"/>
          <p:cNvCxnSpPr/>
          <p:nvPr/>
        </p:nvCxnSpPr>
        <p:spPr>
          <a:xfrm>
            <a:off x="2704779" y="4933648"/>
            <a:ext cx="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9" name="Shape 114"/>
          <p:cNvSpPr txBox="1"/>
          <p:nvPr/>
        </p:nvSpPr>
        <p:spPr>
          <a:xfrm>
            <a:off x="2284420" y="5038754"/>
            <a:ext cx="39946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L0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Shape 115"/>
          <p:cNvSpPr txBox="1"/>
          <p:nvPr/>
        </p:nvSpPr>
        <p:spPr>
          <a:xfrm>
            <a:off x="2664837" y="5038754"/>
            <a:ext cx="39946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Shape 116"/>
          <p:cNvSpPr txBox="1"/>
          <p:nvPr/>
        </p:nvSpPr>
        <p:spPr>
          <a:xfrm>
            <a:off x="3088162" y="5038754"/>
            <a:ext cx="42672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R1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Shape 117"/>
          <p:cNvSpPr txBox="1"/>
          <p:nvPr/>
        </p:nvSpPr>
        <p:spPr>
          <a:xfrm>
            <a:off x="3478256" y="5038754"/>
            <a:ext cx="42672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R0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3" name="Shape 118"/>
          <p:cNvCxnSpPr/>
          <p:nvPr/>
        </p:nvCxnSpPr>
        <p:spPr>
          <a:xfrm>
            <a:off x="2847793" y="4916870"/>
            <a:ext cx="0" cy="209725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4" name="Shape 119"/>
          <p:cNvCxnSpPr/>
          <p:nvPr/>
        </p:nvCxnSpPr>
        <p:spPr>
          <a:xfrm>
            <a:off x="3230215" y="4933648"/>
            <a:ext cx="0" cy="209725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5" name="Shape 120"/>
          <p:cNvCxnSpPr/>
          <p:nvPr/>
        </p:nvCxnSpPr>
        <p:spPr>
          <a:xfrm>
            <a:off x="3661124" y="4933648"/>
            <a:ext cx="0" cy="209725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6" name="Shape 121"/>
          <p:cNvSpPr txBox="1"/>
          <p:nvPr/>
        </p:nvSpPr>
        <p:spPr>
          <a:xfrm>
            <a:off x="2564808" y="2279061"/>
            <a:ext cx="133081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Word-based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Shape 122"/>
          <p:cNvSpPr txBox="1"/>
          <p:nvPr/>
        </p:nvSpPr>
        <p:spPr>
          <a:xfrm>
            <a:off x="7860484" y="2279061"/>
            <a:ext cx="125066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Char-based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8" name="Shape 123"/>
          <p:cNvCxnSpPr/>
          <p:nvPr/>
        </p:nvCxnSpPr>
        <p:spPr>
          <a:xfrm>
            <a:off x="2455520" y="5328390"/>
            <a:ext cx="0" cy="209725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9" name="Shape 124"/>
          <p:cNvCxnSpPr/>
          <p:nvPr/>
        </p:nvCxnSpPr>
        <p:spPr>
          <a:xfrm>
            <a:off x="3677990" y="5315771"/>
            <a:ext cx="0" cy="209725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" name="Shape 125"/>
          <p:cNvCxnSpPr/>
          <p:nvPr/>
        </p:nvCxnSpPr>
        <p:spPr>
          <a:xfrm>
            <a:off x="3665078" y="4408241"/>
            <a:ext cx="0" cy="209725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" name="Shape 126"/>
          <p:cNvCxnSpPr/>
          <p:nvPr/>
        </p:nvCxnSpPr>
        <p:spPr>
          <a:xfrm>
            <a:off x="4854960" y="4408241"/>
            <a:ext cx="0" cy="209725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2" name="Shape 127"/>
          <p:cNvSpPr txBox="1"/>
          <p:nvPr/>
        </p:nvSpPr>
        <p:spPr>
          <a:xfrm>
            <a:off x="2344909" y="5443522"/>
            <a:ext cx="27849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Shape 128"/>
          <p:cNvSpPr txBox="1"/>
          <p:nvPr/>
        </p:nvSpPr>
        <p:spPr>
          <a:xfrm>
            <a:off x="3552371" y="4530914"/>
            <a:ext cx="27849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Shape 129"/>
          <p:cNvSpPr txBox="1"/>
          <p:nvPr/>
        </p:nvSpPr>
        <p:spPr>
          <a:xfrm>
            <a:off x="3541759" y="5443522"/>
            <a:ext cx="27849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Shape 130"/>
          <p:cNvSpPr txBox="1"/>
          <p:nvPr/>
        </p:nvSpPr>
        <p:spPr>
          <a:xfrm>
            <a:off x="4715715" y="4530914"/>
            <a:ext cx="27849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Shape 131"/>
          <p:cNvSpPr/>
          <p:nvPr/>
        </p:nvSpPr>
        <p:spPr>
          <a:xfrm rot="-5400000">
            <a:off x="7874367" y="3004381"/>
            <a:ext cx="693915" cy="2113803"/>
          </a:xfrm>
          <a:prstGeom prst="leftBrace">
            <a:avLst>
              <a:gd name="adj1" fmla="val 8333"/>
              <a:gd name="adj2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Shape 132"/>
          <p:cNvSpPr txBox="1"/>
          <p:nvPr/>
        </p:nvSpPr>
        <p:spPr>
          <a:xfrm>
            <a:off x="7914188" y="4452475"/>
            <a:ext cx="61427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B0-2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Shape 133"/>
          <p:cNvSpPr/>
          <p:nvPr/>
        </p:nvSpPr>
        <p:spPr>
          <a:xfrm rot="-5400000">
            <a:off x="8432822" y="2807825"/>
            <a:ext cx="693915" cy="2694267"/>
          </a:xfrm>
          <a:prstGeom prst="leftBrace">
            <a:avLst>
              <a:gd name="adj1" fmla="val 8333"/>
              <a:gd name="adj2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Shape 134"/>
          <p:cNvSpPr txBox="1"/>
          <p:nvPr/>
        </p:nvSpPr>
        <p:spPr>
          <a:xfrm>
            <a:off x="8485815" y="4530914"/>
            <a:ext cx="61427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B0-3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009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Shape 14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308595" y="1342339"/>
            <a:ext cx="9239250" cy="32385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Berlin Sans FB Demi" panose="020E0802020502020306" pitchFamily="34" charset="0"/>
              </a:rPr>
              <a:t>Model</a:t>
            </a:r>
            <a:endParaRPr lang="zh-TW" alt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Shape 1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96099" y="4839669"/>
            <a:ext cx="3492305" cy="73432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Shape 149"/>
          <p:cNvCxnSpPr/>
          <p:nvPr/>
        </p:nvCxnSpPr>
        <p:spPr>
          <a:xfrm>
            <a:off x="4102973" y="3623109"/>
            <a:ext cx="8389" cy="427838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" name="Shape 150"/>
          <p:cNvSpPr txBox="1"/>
          <p:nvPr/>
        </p:nvSpPr>
        <p:spPr>
          <a:xfrm>
            <a:off x="2564808" y="2279061"/>
            <a:ext cx="133081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Word-based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Shape 151"/>
          <p:cNvSpPr txBox="1"/>
          <p:nvPr/>
        </p:nvSpPr>
        <p:spPr>
          <a:xfrm>
            <a:off x="7860484" y="2279061"/>
            <a:ext cx="125066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Char-based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" name="Shape 152"/>
          <p:cNvCxnSpPr/>
          <p:nvPr/>
        </p:nvCxnSpPr>
        <p:spPr>
          <a:xfrm>
            <a:off x="4243962" y="3623109"/>
            <a:ext cx="8389" cy="427838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" name="Shape 153"/>
          <p:cNvSpPr txBox="1"/>
          <p:nvPr/>
        </p:nvSpPr>
        <p:spPr>
          <a:xfrm>
            <a:off x="3860683" y="4076344"/>
            <a:ext cx="766557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q0</a:t>
            </a: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154"/>
          <p:cNvSpPr txBox="1"/>
          <p:nvPr/>
        </p:nvSpPr>
        <p:spPr>
          <a:xfrm>
            <a:off x="5145689" y="4914442"/>
            <a:ext cx="388248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55"/>
          <p:cNvSpPr txBox="1"/>
          <p:nvPr/>
        </p:nvSpPr>
        <p:spPr>
          <a:xfrm>
            <a:off x="2564808" y="4876824"/>
            <a:ext cx="393056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Shape 156"/>
          <p:cNvSpPr txBox="1"/>
          <p:nvPr/>
        </p:nvSpPr>
        <p:spPr>
          <a:xfrm>
            <a:off x="3151920" y="4886525"/>
            <a:ext cx="393056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Shape 157"/>
          <p:cNvSpPr txBox="1"/>
          <p:nvPr/>
        </p:nvSpPr>
        <p:spPr>
          <a:xfrm>
            <a:off x="3799443" y="4883705"/>
            <a:ext cx="393056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Shape 158"/>
          <p:cNvSpPr txBox="1"/>
          <p:nvPr/>
        </p:nvSpPr>
        <p:spPr>
          <a:xfrm>
            <a:off x="4422824" y="4812227"/>
            <a:ext cx="468398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Shape 159"/>
          <p:cNvSpPr/>
          <p:nvPr/>
        </p:nvSpPr>
        <p:spPr>
          <a:xfrm rot="-5400000">
            <a:off x="4233251" y="4590993"/>
            <a:ext cx="258829" cy="2041837"/>
          </a:xfrm>
          <a:prstGeom prst="leftBrace">
            <a:avLst>
              <a:gd name="adj1" fmla="val 8333"/>
              <a:gd name="adj2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Shape 160"/>
          <p:cNvSpPr/>
          <p:nvPr/>
        </p:nvSpPr>
        <p:spPr>
          <a:xfrm rot="-5400000">
            <a:off x="4538062" y="4811232"/>
            <a:ext cx="318495" cy="1673254"/>
          </a:xfrm>
          <a:prstGeom prst="leftBrace">
            <a:avLst>
              <a:gd name="adj1" fmla="val 8333"/>
              <a:gd name="adj2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Shape 161"/>
          <p:cNvSpPr txBox="1"/>
          <p:nvPr/>
        </p:nvSpPr>
        <p:spPr>
          <a:xfrm>
            <a:off x="4057132" y="5735859"/>
            <a:ext cx="61106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q0f1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Shape 162"/>
          <p:cNvSpPr txBox="1"/>
          <p:nvPr/>
        </p:nvSpPr>
        <p:spPr>
          <a:xfrm>
            <a:off x="4410952" y="5872270"/>
            <a:ext cx="61106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q0f2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" name="Shape 163"/>
          <p:cNvCxnSpPr/>
          <p:nvPr/>
        </p:nvCxnSpPr>
        <p:spPr>
          <a:xfrm>
            <a:off x="4645955" y="4832680"/>
            <a:ext cx="4643583" cy="16778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0" name="Shape 164"/>
          <p:cNvCxnSpPr/>
          <p:nvPr/>
        </p:nvCxnSpPr>
        <p:spPr>
          <a:xfrm flipH="1">
            <a:off x="7226652" y="3600552"/>
            <a:ext cx="1734" cy="552593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" name="Shape 165"/>
          <p:cNvCxnSpPr/>
          <p:nvPr/>
        </p:nvCxnSpPr>
        <p:spPr>
          <a:xfrm>
            <a:off x="8226377" y="3667552"/>
            <a:ext cx="1" cy="8468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2" name="Shape 166"/>
          <p:cNvCxnSpPr/>
          <p:nvPr/>
        </p:nvCxnSpPr>
        <p:spPr>
          <a:xfrm>
            <a:off x="9264371" y="3625719"/>
            <a:ext cx="25167" cy="121656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" name="Shape 167"/>
          <p:cNvSpPr txBox="1"/>
          <p:nvPr/>
        </p:nvSpPr>
        <p:spPr>
          <a:xfrm>
            <a:off x="6872038" y="4076344"/>
            <a:ext cx="66236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q0b1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Shape 168"/>
          <p:cNvSpPr txBox="1"/>
          <p:nvPr/>
        </p:nvSpPr>
        <p:spPr>
          <a:xfrm>
            <a:off x="7878419" y="4464018"/>
            <a:ext cx="66236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q0b2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Shape 169"/>
          <p:cNvSpPr txBox="1"/>
          <p:nvPr/>
        </p:nvSpPr>
        <p:spPr>
          <a:xfrm>
            <a:off x="8980599" y="4837396"/>
            <a:ext cx="66236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q0b3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6" name="Shape 170"/>
          <p:cNvCxnSpPr/>
          <p:nvPr/>
        </p:nvCxnSpPr>
        <p:spPr>
          <a:xfrm>
            <a:off x="4668141" y="4135163"/>
            <a:ext cx="2566901" cy="15876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7" name="Shape 171"/>
          <p:cNvCxnSpPr/>
          <p:nvPr/>
        </p:nvCxnSpPr>
        <p:spPr>
          <a:xfrm>
            <a:off x="4664806" y="4485458"/>
            <a:ext cx="3568988" cy="28987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22088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122"/>
          <p:cNvSpPr/>
          <p:nvPr/>
        </p:nvSpPr>
        <p:spPr>
          <a:xfrm>
            <a:off x="590550" y="276108"/>
            <a:ext cx="11079525" cy="675000"/>
          </a:xfrm>
          <a:prstGeom prst="rect">
            <a:avLst/>
          </a:prstGeom>
          <a:solidFill>
            <a:srgbClr val="9CC2E5"/>
          </a:solidFill>
          <a:ln w="127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t="24222"/>
          <a:stretch/>
        </p:blipFill>
        <p:spPr>
          <a:xfrm>
            <a:off x="41303" y="1907866"/>
            <a:ext cx="4971459" cy="2111222"/>
          </a:xfrm>
          <a:prstGeom prst="rect">
            <a:avLst/>
          </a:prstGeom>
        </p:spPr>
      </p:pic>
      <p:sp>
        <p:nvSpPr>
          <p:cNvPr id="4" name="Flowchart: Decision 3"/>
          <p:cNvSpPr/>
          <p:nvPr/>
        </p:nvSpPr>
        <p:spPr>
          <a:xfrm>
            <a:off x="893496" y="4974343"/>
            <a:ext cx="3267075" cy="981075"/>
          </a:xfrm>
          <a:prstGeom prst="flowChartDecision">
            <a:avLst/>
          </a:prstGeom>
          <a:solidFill>
            <a:schemeClr val="bg1">
              <a:alpha val="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is it in the embeddings?*</a:t>
            </a:r>
            <a:endParaRPr lang="zh-TW" altLang="en-US" dirty="0">
              <a:solidFill>
                <a:schemeClr val="tx1"/>
              </a:solidFill>
            </a:endParaRPr>
          </a:p>
        </p:txBody>
      </p:sp>
      <p:cxnSp>
        <p:nvCxnSpPr>
          <p:cNvPr id="5" name="Elbow Connector 4"/>
          <p:cNvCxnSpPr/>
          <p:nvPr/>
        </p:nvCxnSpPr>
        <p:spPr>
          <a:xfrm rot="5400000" flipH="1" flipV="1">
            <a:off x="2412733" y="4159956"/>
            <a:ext cx="814388" cy="814387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lbow Connector 5"/>
          <p:cNvCxnSpPr/>
          <p:nvPr/>
        </p:nvCxnSpPr>
        <p:spPr>
          <a:xfrm rot="16200000" flipV="1">
            <a:off x="1562429" y="4135942"/>
            <a:ext cx="852886" cy="847725"/>
          </a:xfrm>
          <a:prstGeom prst="bentConnector3">
            <a:avLst>
              <a:gd name="adj1" fmla="val 49162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93521" y="4179957"/>
            <a:ext cx="695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yes</a:t>
            </a:r>
            <a:endParaRPr lang="zh-TW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08072" y="4208573"/>
            <a:ext cx="695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no</a:t>
            </a:r>
            <a:endParaRPr lang="zh-TW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07958" y="3821382"/>
            <a:ext cx="25193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Embeddings of characters</a:t>
            </a:r>
            <a:endParaRPr lang="zh-TW" alt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933976" y="3694488"/>
            <a:ext cx="2519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Word/characters</a:t>
            </a:r>
          </a:p>
          <a:p>
            <a:r>
              <a:rPr lang="en-US" altLang="zh-TW" sz="1400" dirty="0" smtClean="0"/>
              <a:t>embeddings</a:t>
            </a:r>
            <a:endParaRPr lang="zh-TW" altLang="en-US" sz="1400" dirty="0"/>
          </a:p>
        </p:txBody>
      </p:sp>
      <p:sp>
        <p:nvSpPr>
          <p:cNvPr id="11" name="Line Callout 1 10"/>
          <p:cNvSpPr/>
          <p:nvPr/>
        </p:nvSpPr>
        <p:spPr>
          <a:xfrm>
            <a:off x="1779320" y="6309431"/>
            <a:ext cx="1276350" cy="433387"/>
          </a:xfrm>
          <a:prstGeom prst="borderCallout1">
            <a:avLst>
              <a:gd name="adj1" fmla="val 1168"/>
              <a:gd name="adj2" fmla="val 49876"/>
              <a:gd name="adj3" fmla="val -83105"/>
              <a:gd name="adj4" fmla="val 4972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>
                <a:solidFill>
                  <a:schemeClr val="tx1"/>
                </a:solidFill>
              </a:rPr>
              <a:t>Character Strings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  <p:sp>
        <p:nvSpPr>
          <p:cNvPr id="14" name="Shape 124"/>
          <p:cNvSpPr/>
          <p:nvPr/>
        </p:nvSpPr>
        <p:spPr>
          <a:xfrm>
            <a:off x="813903" y="365125"/>
            <a:ext cx="3346800" cy="484500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12700" cap="flat" cmpd="sng">
            <a:solidFill>
              <a:srgbClr val="31538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Text Embedding (200d)</a:t>
            </a: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Shape 125"/>
          <p:cNvSpPr/>
          <p:nvPr/>
        </p:nvSpPr>
        <p:spPr>
          <a:xfrm>
            <a:off x="5526001" y="386227"/>
            <a:ext cx="2203800" cy="484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POS Embedding (20d)</a:t>
            </a: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Shape 126"/>
          <p:cNvSpPr/>
          <p:nvPr/>
        </p:nvSpPr>
        <p:spPr>
          <a:xfrm>
            <a:off x="9095100" y="364569"/>
            <a:ext cx="2258700" cy="484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Length of q0 Embedding (20d)</a:t>
            </a: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Shape 127"/>
          <p:cNvSpPr/>
          <p:nvPr/>
        </p:nvSpPr>
        <p:spPr>
          <a:xfrm>
            <a:off x="850479" y="1196674"/>
            <a:ext cx="3273600" cy="484500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BA8C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40 text</a:t>
            </a: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Shape 128"/>
          <p:cNvSpPr/>
          <p:nvPr/>
        </p:nvSpPr>
        <p:spPr>
          <a:xfrm>
            <a:off x="6051781" y="1218332"/>
            <a:ext cx="1152000" cy="484500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BA8C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9 pos</a:t>
            </a: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Shape 129"/>
          <p:cNvSpPr/>
          <p:nvPr/>
        </p:nvSpPr>
        <p:spPr>
          <a:xfrm>
            <a:off x="10086462" y="1196674"/>
            <a:ext cx="275700" cy="484500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BA8C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" name="Shape 134"/>
          <p:cNvCxnSpPr>
            <a:stCxn id="17" idx="0"/>
            <a:endCxn id="14" idx="2"/>
          </p:cNvCxnSpPr>
          <p:nvPr/>
        </p:nvCxnSpPr>
        <p:spPr>
          <a:xfrm rot="10800000">
            <a:off x="2487279" y="849574"/>
            <a:ext cx="0" cy="3471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1" name="Shape 135"/>
          <p:cNvCxnSpPr>
            <a:stCxn id="18" idx="0"/>
            <a:endCxn id="15" idx="2"/>
          </p:cNvCxnSpPr>
          <p:nvPr/>
        </p:nvCxnSpPr>
        <p:spPr>
          <a:xfrm rot="10800000">
            <a:off x="6627781" y="870632"/>
            <a:ext cx="0" cy="3477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2" name="Shape 136"/>
          <p:cNvCxnSpPr>
            <a:stCxn id="19" idx="0"/>
            <a:endCxn id="16" idx="2"/>
          </p:cNvCxnSpPr>
          <p:nvPr/>
        </p:nvCxnSpPr>
        <p:spPr>
          <a:xfrm rot="10800000">
            <a:off x="10224312" y="848974"/>
            <a:ext cx="0" cy="3477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</p:spPr>
      </p:cxnSp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2"/>
          <a:srcRect t="24222"/>
          <a:stretch/>
        </p:blipFill>
        <p:spPr>
          <a:xfrm>
            <a:off x="4242060" y="1907866"/>
            <a:ext cx="4971459" cy="2111222"/>
          </a:xfrm>
          <a:prstGeom prst="rect">
            <a:avLst/>
          </a:prstGeom>
        </p:spPr>
      </p:pic>
      <p:sp>
        <p:nvSpPr>
          <p:cNvPr id="36" name="Flowchart: Decision 35"/>
          <p:cNvSpPr/>
          <p:nvPr/>
        </p:nvSpPr>
        <p:spPr>
          <a:xfrm>
            <a:off x="5094253" y="4974343"/>
            <a:ext cx="3267075" cy="981075"/>
          </a:xfrm>
          <a:prstGeom prst="flowChartDecision">
            <a:avLst/>
          </a:prstGeom>
          <a:solidFill>
            <a:schemeClr val="bg1">
              <a:alpha val="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is it in the embeddings?*</a:t>
            </a:r>
            <a:endParaRPr lang="zh-TW" altLang="en-US" dirty="0">
              <a:solidFill>
                <a:schemeClr val="tx1"/>
              </a:solidFill>
            </a:endParaRPr>
          </a:p>
        </p:txBody>
      </p:sp>
      <p:cxnSp>
        <p:nvCxnSpPr>
          <p:cNvPr id="37" name="Elbow Connector 36"/>
          <p:cNvCxnSpPr/>
          <p:nvPr/>
        </p:nvCxnSpPr>
        <p:spPr>
          <a:xfrm rot="5400000" flipH="1" flipV="1">
            <a:off x="6613490" y="4159956"/>
            <a:ext cx="814388" cy="814387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/>
          <p:nvPr/>
        </p:nvCxnSpPr>
        <p:spPr>
          <a:xfrm rot="16200000" flipV="1">
            <a:off x="5763186" y="4135942"/>
            <a:ext cx="852886" cy="847725"/>
          </a:xfrm>
          <a:prstGeom prst="bentConnector3">
            <a:avLst>
              <a:gd name="adj1" fmla="val 49162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294278" y="4179957"/>
            <a:ext cx="695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yes</a:t>
            </a:r>
            <a:endParaRPr lang="zh-TW" alt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408829" y="4208573"/>
            <a:ext cx="695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no</a:t>
            </a:r>
            <a:endParaRPr lang="zh-TW" alt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134733" y="3694488"/>
            <a:ext cx="2519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Word/characters</a:t>
            </a:r>
          </a:p>
          <a:p>
            <a:r>
              <a:rPr lang="en-US" altLang="zh-TW" sz="1400" dirty="0" smtClean="0"/>
              <a:t>embeddings</a:t>
            </a:r>
            <a:endParaRPr lang="zh-TW" altLang="en-US" sz="1400" dirty="0"/>
          </a:p>
        </p:txBody>
      </p:sp>
      <p:sp>
        <p:nvSpPr>
          <p:cNvPr id="42" name="Line Callout 1 41"/>
          <p:cNvSpPr/>
          <p:nvPr/>
        </p:nvSpPr>
        <p:spPr>
          <a:xfrm>
            <a:off x="5980077" y="6309431"/>
            <a:ext cx="1276350" cy="433387"/>
          </a:xfrm>
          <a:prstGeom prst="borderCallout1">
            <a:avLst>
              <a:gd name="adj1" fmla="val 1168"/>
              <a:gd name="adj2" fmla="val 49876"/>
              <a:gd name="adj3" fmla="val -83105"/>
              <a:gd name="adj4" fmla="val 4972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>
                <a:solidFill>
                  <a:schemeClr val="tx1"/>
                </a:solidFill>
              </a:rPr>
              <a:t>Character Strings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 rotWithShape="1">
          <a:blip r:embed="rId2"/>
          <a:srcRect l="16719" t="24222" r="17372"/>
          <a:stretch/>
        </p:blipFill>
        <p:spPr>
          <a:xfrm>
            <a:off x="8639176" y="1907866"/>
            <a:ext cx="3276600" cy="2111222"/>
          </a:xfrm>
          <a:prstGeom prst="rect">
            <a:avLst/>
          </a:prstGeom>
        </p:spPr>
      </p:pic>
      <p:sp>
        <p:nvSpPr>
          <p:cNvPr id="44" name="Flowchart: Decision 43"/>
          <p:cNvSpPr/>
          <p:nvPr/>
        </p:nvSpPr>
        <p:spPr>
          <a:xfrm>
            <a:off x="8660174" y="4974343"/>
            <a:ext cx="3267075" cy="981075"/>
          </a:xfrm>
          <a:prstGeom prst="flowChartDecision">
            <a:avLst/>
          </a:prstGeom>
          <a:solidFill>
            <a:schemeClr val="bg1">
              <a:alpha val="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is it in the embeddings?*</a:t>
            </a:r>
            <a:endParaRPr lang="zh-TW" altLang="en-US" dirty="0">
              <a:solidFill>
                <a:schemeClr val="tx1"/>
              </a:solidFill>
            </a:endParaRPr>
          </a:p>
        </p:txBody>
      </p:sp>
      <p:cxnSp>
        <p:nvCxnSpPr>
          <p:cNvPr id="45" name="Elbow Connector 44"/>
          <p:cNvCxnSpPr/>
          <p:nvPr/>
        </p:nvCxnSpPr>
        <p:spPr>
          <a:xfrm rot="5400000" flipH="1" flipV="1">
            <a:off x="10179411" y="4159956"/>
            <a:ext cx="814388" cy="814387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/>
          <p:nvPr/>
        </p:nvCxnSpPr>
        <p:spPr>
          <a:xfrm rot="16200000" flipV="1">
            <a:off x="9329107" y="4135942"/>
            <a:ext cx="852886" cy="847725"/>
          </a:xfrm>
          <a:prstGeom prst="bentConnector3">
            <a:avLst>
              <a:gd name="adj1" fmla="val 49162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8860199" y="4179957"/>
            <a:ext cx="695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yes</a:t>
            </a:r>
            <a:endParaRPr lang="zh-TW" alt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0974750" y="4208573"/>
            <a:ext cx="695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no</a:t>
            </a:r>
            <a:endParaRPr lang="zh-TW" alt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8700654" y="3694488"/>
            <a:ext cx="2519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Word/characters</a:t>
            </a:r>
          </a:p>
          <a:p>
            <a:r>
              <a:rPr lang="en-US" altLang="zh-TW" sz="1400" dirty="0" smtClean="0"/>
              <a:t>embeddings</a:t>
            </a:r>
            <a:endParaRPr lang="zh-TW" altLang="en-US" sz="1400" dirty="0"/>
          </a:p>
        </p:txBody>
      </p:sp>
      <p:sp>
        <p:nvSpPr>
          <p:cNvPr id="50" name="Line Callout 1 49"/>
          <p:cNvSpPr/>
          <p:nvPr/>
        </p:nvSpPr>
        <p:spPr>
          <a:xfrm>
            <a:off x="9545998" y="6309431"/>
            <a:ext cx="1276350" cy="433387"/>
          </a:xfrm>
          <a:prstGeom prst="borderCallout1">
            <a:avLst>
              <a:gd name="adj1" fmla="val 1168"/>
              <a:gd name="adj2" fmla="val 49876"/>
              <a:gd name="adj3" fmla="val -83105"/>
              <a:gd name="adj4" fmla="val 4972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>
                <a:solidFill>
                  <a:schemeClr val="tx1"/>
                </a:solidFill>
              </a:rPr>
              <a:t>Character Strings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493470" y="3842158"/>
            <a:ext cx="25193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Embeddings of characters</a:t>
            </a:r>
            <a:endParaRPr lang="zh-TW" altLang="en-US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9992913" y="3811771"/>
            <a:ext cx="25193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Embeddings of characters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26757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Berlin Sans FB Demi" panose="020E0802020502020306" pitchFamily="34" charset="0"/>
              </a:rPr>
              <a:t>Model</a:t>
            </a:r>
            <a:endParaRPr lang="zh-TW" alt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5600700" cy="4351338"/>
          </a:xfrm>
        </p:spPr>
        <p:txBody>
          <a:bodyPr/>
          <a:lstStyle/>
          <a:p>
            <a:r>
              <a:rPr lang="en-US" altLang="zh-TW" dirty="0" smtClean="0"/>
              <a:t>Beam Search</a:t>
            </a:r>
          </a:p>
          <a:p>
            <a:endParaRPr lang="en-US" altLang="zh-TW" dirty="0"/>
          </a:p>
          <a:p>
            <a:r>
              <a:rPr lang="en-US" altLang="zh-TW" dirty="0" smtClean="0"/>
              <a:t>A perceptron layer.</a:t>
            </a:r>
          </a:p>
          <a:p>
            <a:r>
              <a:rPr lang="en-US" altLang="zh-TW" dirty="0" smtClean="0"/>
              <a:t>Inputs from hidden layers and the greedy output layer</a:t>
            </a:r>
          </a:p>
          <a:p>
            <a:endParaRPr lang="en-US" altLang="zh-TW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b="57395"/>
          <a:stretch/>
        </p:blipFill>
        <p:spPr>
          <a:xfrm>
            <a:off x="6924675" y="2395285"/>
            <a:ext cx="4324350" cy="2386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21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Berlin Sans FB Demi" panose="020E0802020502020306" pitchFamily="34" charset="0"/>
              </a:rPr>
              <a:t>Model</a:t>
            </a:r>
            <a:endParaRPr lang="zh-TW" alt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5800725" cy="4351338"/>
          </a:xfrm>
        </p:spPr>
        <p:txBody>
          <a:bodyPr/>
          <a:lstStyle/>
          <a:p>
            <a:r>
              <a:rPr lang="en-US" altLang="zh-TW" dirty="0" smtClean="0"/>
              <a:t>Structured learning model proposed by Weiss et al. and Andor et al.</a:t>
            </a:r>
            <a:endParaRPr lang="zh-TW" altLang="en-US" dirty="0" smtClean="0"/>
          </a:p>
          <a:p>
            <a:endParaRPr lang="zh-TW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909637"/>
            <a:ext cx="4343400" cy="56673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86875" y="1177925"/>
            <a:ext cx="1066800" cy="250825"/>
          </a:xfrm>
          <a:prstGeom prst="rect">
            <a:avLst/>
          </a:prstGeom>
          <a:solidFill>
            <a:schemeClr val="accent1">
              <a:lumMod val="60000"/>
              <a:lumOff val="40000"/>
              <a:alpha val="42000"/>
            </a:scheme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153650" y="1958976"/>
            <a:ext cx="800100" cy="250825"/>
          </a:xfrm>
          <a:prstGeom prst="rect">
            <a:avLst/>
          </a:prstGeom>
          <a:solidFill>
            <a:schemeClr val="accent1">
              <a:lumMod val="60000"/>
              <a:lumOff val="40000"/>
              <a:alpha val="42000"/>
            </a:scheme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143" y="3016251"/>
            <a:ext cx="5029857" cy="21717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876476" y="5595937"/>
            <a:ext cx="4477323" cy="981075"/>
          </a:xfrm>
          <a:prstGeom prst="rect">
            <a:avLst/>
          </a:prstGeom>
          <a:solidFill>
            <a:schemeClr val="bg1">
              <a:alpha val="29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649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Berlin Sans FB Demi" panose="020E0802020502020306" pitchFamily="34" charset="0"/>
              </a:rPr>
              <a:t>Model</a:t>
            </a:r>
            <a:endParaRPr lang="zh-TW" alt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US" altLang="zh-TW" dirty="0" smtClean="0"/>
              <a:t>My guess</a:t>
            </a:r>
            <a:endParaRPr lang="zh-TW" altLang="en-US" dirty="0"/>
          </a:p>
        </p:txBody>
      </p:sp>
      <p:sp>
        <p:nvSpPr>
          <p:cNvPr id="4" name="Flowchart: Decision 3"/>
          <p:cNvSpPr/>
          <p:nvPr/>
        </p:nvSpPr>
        <p:spPr>
          <a:xfrm>
            <a:off x="4581525" y="4203701"/>
            <a:ext cx="3267075" cy="981075"/>
          </a:xfrm>
          <a:prstGeom prst="flowChartDecision">
            <a:avLst/>
          </a:prstGeom>
          <a:solidFill>
            <a:schemeClr val="bg1">
              <a:alpha val="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is golden path in the beam?</a:t>
            </a:r>
            <a:endParaRPr lang="zh-TW" altLang="en-US" dirty="0">
              <a:solidFill>
                <a:schemeClr val="tx1"/>
              </a:solidFill>
            </a:endParaRPr>
          </a:p>
        </p:txBody>
      </p:sp>
      <p:cxnSp>
        <p:nvCxnSpPr>
          <p:cNvPr id="5" name="Elbow Connector 4"/>
          <p:cNvCxnSpPr>
            <a:stCxn id="4" idx="0"/>
          </p:cNvCxnSpPr>
          <p:nvPr/>
        </p:nvCxnSpPr>
        <p:spPr>
          <a:xfrm rot="5400000" flipH="1" flipV="1">
            <a:off x="6215062" y="3389314"/>
            <a:ext cx="814388" cy="814387"/>
          </a:xfrm>
          <a:prstGeom prst="bentConnector3">
            <a:avLst>
              <a:gd name="adj1" fmla="val 49999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lbow Connector 5"/>
          <p:cNvCxnSpPr/>
          <p:nvPr/>
        </p:nvCxnSpPr>
        <p:spPr>
          <a:xfrm rot="16200000" flipV="1">
            <a:off x="5345708" y="3365300"/>
            <a:ext cx="852886" cy="847725"/>
          </a:xfrm>
          <a:prstGeom prst="bentConnector3">
            <a:avLst>
              <a:gd name="adj1" fmla="val 49162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791075" y="3409315"/>
            <a:ext cx="695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yes</a:t>
            </a:r>
            <a:endParaRPr lang="zh-TW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081837" y="3409315"/>
            <a:ext cx="695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no</a:t>
            </a:r>
            <a:endParaRPr lang="zh-TW" alt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7481" y="1454874"/>
            <a:ext cx="4133850" cy="178483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6525" y="1717282"/>
            <a:ext cx="3600450" cy="14859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447800" y="3571875"/>
            <a:ext cx="2543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Backprop to embeddings</a:t>
            </a:r>
            <a:endParaRPr lang="zh-TW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039100" y="3571875"/>
            <a:ext cx="3171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Only backprop to hidden layers</a:t>
            </a:r>
            <a:endParaRPr lang="zh-TW" alt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/>
          <a:srcRect b="57395"/>
          <a:stretch/>
        </p:blipFill>
        <p:spPr>
          <a:xfrm>
            <a:off x="8205787" y="4429126"/>
            <a:ext cx="3524813" cy="194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2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Berlin Sans FB Demi" panose="020E0802020502020306" pitchFamily="34" charset="0"/>
              </a:rPr>
              <a:t>Model</a:t>
            </a:r>
            <a:endParaRPr lang="zh-TW" alt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US" altLang="zh-TW" dirty="0" smtClean="0"/>
              <a:t>Bi-LSTM</a:t>
            </a:r>
          </a:p>
          <a:p>
            <a:pPr lvl="1"/>
            <a:r>
              <a:rPr lang="en-US" altLang="zh-TW" dirty="0" smtClean="0"/>
              <a:t>Can see whole sentence.</a:t>
            </a:r>
          </a:p>
          <a:p>
            <a:pPr lvl="1"/>
            <a:r>
              <a:rPr lang="en-US" altLang="zh-TW" dirty="0" smtClean="0"/>
              <a:t>Light feature engineering.</a:t>
            </a:r>
            <a:endParaRPr lang="zh-TW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20555"/>
          <a:stretch/>
        </p:blipFill>
        <p:spPr>
          <a:xfrm>
            <a:off x="6095797" y="523875"/>
            <a:ext cx="4514018" cy="595233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3167063"/>
            <a:ext cx="4348913" cy="1652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93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Berlin Sans FB Demi" panose="020E0802020502020306" pitchFamily="34" charset="0"/>
              </a:rPr>
              <a:t>Model</a:t>
            </a:r>
            <a:endParaRPr lang="zh-TW" alt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4" name="Shape 14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2162175"/>
            <a:ext cx="5535375" cy="116391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hape 157"/>
          <p:cNvSpPr txBox="1"/>
          <p:nvPr/>
        </p:nvSpPr>
        <p:spPr>
          <a:xfrm>
            <a:off x="1217594" y="2463879"/>
            <a:ext cx="393056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技</a:t>
            </a: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Shape 157"/>
          <p:cNvSpPr txBox="1"/>
          <p:nvPr/>
        </p:nvSpPr>
        <p:spPr>
          <a:xfrm>
            <a:off x="2225016" y="2463879"/>
            <a:ext cx="393056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術</a:t>
            </a: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Shape 157"/>
          <p:cNvSpPr txBox="1"/>
          <p:nvPr/>
        </p:nvSpPr>
        <p:spPr>
          <a:xfrm>
            <a:off x="3232438" y="2463879"/>
            <a:ext cx="393056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有</a:t>
            </a: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Shape 157"/>
          <p:cNvSpPr txBox="1"/>
          <p:nvPr/>
        </p:nvSpPr>
        <p:spPr>
          <a:xfrm>
            <a:off x="4351768" y="2463879"/>
            <a:ext cx="393056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了</a:t>
            </a: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Shape 157"/>
          <p:cNvSpPr txBox="1"/>
          <p:nvPr/>
        </p:nvSpPr>
        <p:spPr>
          <a:xfrm>
            <a:off x="5252542" y="2431476"/>
            <a:ext cx="393056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新</a:t>
            </a: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13852" y="1409700"/>
            <a:ext cx="1828800" cy="2714625"/>
          </a:xfrm>
          <a:prstGeom prst="rect">
            <a:avLst/>
          </a:prstGeom>
          <a:solidFill>
            <a:schemeClr val="bg1">
              <a:alpha val="29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b="20555"/>
          <a:stretch/>
        </p:blipFill>
        <p:spPr>
          <a:xfrm>
            <a:off x="6839782" y="365125"/>
            <a:ext cx="4514018" cy="5952331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1610650" y="4347739"/>
            <a:ext cx="970625" cy="84455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143500" y="4324350"/>
            <a:ext cx="1590675" cy="885826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hape 157"/>
          <p:cNvSpPr txBox="1"/>
          <p:nvPr/>
        </p:nvSpPr>
        <p:spPr>
          <a:xfrm>
            <a:off x="2686882" y="4917787"/>
            <a:ext cx="2351011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in embeddings? 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677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Berlin Sans FB Demi" panose="020E0802020502020306" pitchFamily="34" charset="0"/>
              </a:rPr>
              <a:t>Outline</a:t>
            </a:r>
            <a:endParaRPr lang="zh-TW" alt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Model</a:t>
            </a:r>
          </a:p>
          <a:p>
            <a:r>
              <a:rPr lang="en-US" altLang="zh-TW" dirty="0" smtClean="0"/>
              <a:t>Experiments</a:t>
            </a:r>
          </a:p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5524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Berlin Sans FB Demi" panose="020E0802020502020306" pitchFamily="34" charset="0"/>
              </a:rPr>
              <a:t>Outline</a:t>
            </a:r>
            <a:endParaRPr lang="zh-TW" alt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Model</a:t>
            </a:r>
          </a:p>
          <a:p>
            <a:r>
              <a:rPr lang="en-US" altLang="zh-TW" dirty="0" smtClean="0"/>
              <a:t>Experiments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Conclusion</a:t>
            </a:r>
            <a:endParaRPr lang="zh-TW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22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Berlin Sans FB Demi" panose="020E0802020502020306" pitchFamily="34" charset="0"/>
              </a:rPr>
              <a:t>Experiments</a:t>
            </a:r>
            <a:endParaRPr lang="zh-TW" alt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605337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Settings:</a:t>
            </a:r>
          </a:p>
          <a:p>
            <a:pPr lvl="1"/>
            <a:r>
              <a:rPr lang="en-US" altLang="zh-TW" sz="2800" dirty="0" smtClean="0"/>
              <a:t>Penn Chinese Treebank 5.1 (CTB-5) and 7 (CTB-7).</a:t>
            </a:r>
          </a:p>
          <a:p>
            <a:pPr lvl="1"/>
            <a:r>
              <a:rPr lang="en-US" altLang="zh-TW" sz="2800" dirty="0" smtClean="0"/>
              <a:t>Three FFNN models:</a:t>
            </a:r>
          </a:p>
          <a:p>
            <a:pPr lvl="2"/>
            <a:r>
              <a:rPr lang="en-US" altLang="zh-TW" sz="2800" dirty="0" smtClean="0"/>
              <a:t>SegTag</a:t>
            </a:r>
          </a:p>
          <a:p>
            <a:pPr lvl="2"/>
            <a:r>
              <a:rPr lang="en-US" altLang="zh-TW" sz="2800" dirty="0" smtClean="0"/>
              <a:t>SegTagDep </a:t>
            </a:r>
          </a:p>
          <a:p>
            <a:pPr lvl="2"/>
            <a:r>
              <a:rPr lang="en-US" altLang="zh-TW" sz="2800" dirty="0" smtClean="0"/>
              <a:t>Dep (similar to Weiss et al. and Andor et al.)</a:t>
            </a:r>
          </a:p>
          <a:p>
            <a:pPr marL="914400" lvl="2" indent="0">
              <a:buNone/>
            </a:pPr>
            <a:endParaRPr lang="zh-TW" altLang="en-US" sz="2800" dirty="0" smtClean="0"/>
          </a:p>
          <a:p>
            <a:pPr lvl="1"/>
            <a:r>
              <a:rPr lang="en-US" altLang="zh-TW" sz="2800" dirty="0" smtClean="0"/>
              <a:t>Two Bi-LSTM models:</a:t>
            </a:r>
          </a:p>
          <a:p>
            <a:pPr marL="990600" lvl="1" indent="-95250"/>
            <a:r>
              <a:rPr lang="en-US" altLang="zh-TW" sz="2800" dirty="0" smtClean="0"/>
              <a:t>Bi-LSTM 4 feat</a:t>
            </a:r>
          </a:p>
          <a:p>
            <a:pPr marL="990600" lvl="1" indent="-95250"/>
            <a:r>
              <a:rPr lang="en-US" altLang="zh-TW" sz="2800" dirty="0" smtClean="0"/>
              <a:t>Bi-LSTM 8 feat</a:t>
            </a:r>
            <a:endParaRPr lang="en-US" altLang="zh-TW" sz="2800" dirty="0"/>
          </a:p>
          <a:p>
            <a:pPr lvl="1"/>
            <a:endParaRPr lang="en-US" altLang="zh-TW" sz="2800" dirty="0" smtClean="0"/>
          </a:p>
        </p:txBody>
      </p:sp>
    </p:spTree>
    <p:extLst>
      <p:ext uri="{BB962C8B-B14F-4D97-AF65-F5344CB8AC3E}">
        <p14:creationId xmlns:p14="http://schemas.microsoft.com/office/powerpoint/2010/main" val="108550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Berlin Sans FB Demi" panose="020E0802020502020306" pitchFamily="34" charset="0"/>
              </a:rPr>
              <a:t>Experiments</a:t>
            </a:r>
            <a:endParaRPr lang="zh-TW" alt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605337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Seg   POS</a:t>
            </a:r>
            <a:endParaRPr lang="en-US" altLang="zh-TW" sz="2800" dirty="0"/>
          </a:p>
          <a:p>
            <a:pPr lvl="1"/>
            <a:endParaRPr lang="en-US" altLang="zh-TW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637" y="2153444"/>
            <a:ext cx="5115363" cy="33329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91300" y="2352675"/>
            <a:ext cx="34861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SegTag does not use the children and children-of-children of stack word as feature.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1716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Berlin Sans FB Demi" panose="020E0802020502020306" pitchFamily="34" charset="0"/>
              </a:rPr>
              <a:t>Experiments</a:t>
            </a:r>
            <a:endParaRPr lang="zh-TW" alt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605337"/>
          </a:xfrm>
        </p:spPr>
        <p:txBody>
          <a:bodyPr>
            <a:normAutofit/>
          </a:bodyPr>
          <a:lstStyle/>
          <a:p>
            <a:pPr lvl="1"/>
            <a:r>
              <a:rPr lang="en-US" altLang="zh-TW" sz="2800" dirty="0" smtClean="0"/>
              <a:t>Seg POS Dep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017" y="2605087"/>
            <a:ext cx="5455005" cy="22717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4197" y="1957387"/>
            <a:ext cx="5356778" cy="28432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00400" y="4321175"/>
            <a:ext cx="742950" cy="250825"/>
          </a:xfrm>
          <a:prstGeom prst="rect">
            <a:avLst/>
          </a:prstGeom>
          <a:solidFill>
            <a:schemeClr val="accent1">
              <a:lumMod val="60000"/>
              <a:lumOff val="40000"/>
              <a:alpha val="42000"/>
            </a:scheme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14800" y="4321175"/>
            <a:ext cx="742950" cy="250825"/>
          </a:xfrm>
          <a:prstGeom prst="rect">
            <a:avLst/>
          </a:prstGeom>
          <a:solidFill>
            <a:schemeClr val="accent1">
              <a:lumMod val="60000"/>
              <a:lumOff val="40000"/>
              <a:alpha val="42000"/>
            </a:scheme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11185" y="3617118"/>
            <a:ext cx="742950" cy="250825"/>
          </a:xfrm>
          <a:prstGeom prst="rect">
            <a:avLst/>
          </a:prstGeom>
          <a:solidFill>
            <a:schemeClr val="accent1">
              <a:lumMod val="60000"/>
              <a:lumOff val="40000"/>
              <a:alpha val="42000"/>
            </a:scheme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753475" y="4321175"/>
            <a:ext cx="742950" cy="250825"/>
          </a:xfrm>
          <a:prstGeom prst="rect">
            <a:avLst/>
          </a:prstGeom>
          <a:solidFill>
            <a:schemeClr val="accent1">
              <a:lumMod val="60000"/>
              <a:lumOff val="40000"/>
              <a:alpha val="42000"/>
            </a:scheme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705975" y="4070350"/>
            <a:ext cx="742950" cy="250825"/>
          </a:xfrm>
          <a:prstGeom prst="rect">
            <a:avLst/>
          </a:prstGeom>
          <a:solidFill>
            <a:schemeClr val="accent1">
              <a:lumMod val="60000"/>
              <a:lumOff val="40000"/>
              <a:alpha val="42000"/>
            </a:scheme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658475" y="4321175"/>
            <a:ext cx="742950" cy="250825"/>
          </a:xfrm>
          <a:prstGeom prst="rect">
            <a:avLst/>
          </a:prstGeom>
          <a:solidFill>
            <a:schemeClr val="accent1">
              <a:lumMod val="60000"/>
              <a:lumOff val="40000"/>
              <a:alpha val="42000"/>
            </a:scheme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0551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Berlin Sans FB Demi" panose="020E0802020502020306" pitchFamily="34" charset="0"/>
              </a:rPr>
              <a:t>Experiments</a:t>
            </a:r>
            <a:endParaRPr lang="zh-TW" alt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605337"/>
          </a:xfrm>
        </p:spPr>
        <p:txBody>
          <a:bodyPr>
            <a:normAutofit/>
          </a:bodyPr>
          <a:lstStyle/>
          <a:p>
            <a:pPr lvl="1"/>
            <a:r>
              <a:rPr lang="en-US" altLang="zh-TW" sz="2800" dirty="0" smtClean="0"/>
              <a:t>Bi-LSTMs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118" y="2338387"/>
            <a:ext cx="6307757" cy="28336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81875" y="2453015"/>
            <a:ext cx="3486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Not better than FFNN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59912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Berlin Sans FB Demi" panose="020E0802020502020306" pitchFamily="34" charset="0"/>
              </a:rPr>
              <a:t>Outline</a:t>
            </a:r>
            <a:endParaRPr lang="zh-TW" alt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Model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Experiments</a:t>
            </a:r>
          </a:p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1443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Berlin Sans FB Demi" panose="020E0802020502020306" pitchFamily="34" charset="0"/>
              </a:rPr>
              <a:t>Conclusion</a:t>
            </a:r>
            <a:endParaRPr lang="zh-TW" alt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Two joint parsing models are proposed by the feed-forward and bi-LSTM neural networks.</a:t>
            </a:r>
          </a:p>
          <a:p>
            <a:r>
              <a:rPr lang="en-US" altLang="zh-TW" dirty="0" smtClean="0"/>
              <a:t>The character string embeddings help to capture the similarities of incomplete tokens.</a:t>
            </a:r>
          </a:p>
          <a:p>
            <a:r>
              <a:rPr lang="en-US" altLang="zh-TW" dirty="0" smtClean="0"/>
              <a:t>SegTagDep model get better scores than previous joint models in Seg and POS.</a:t>
            </a:r>
          </a:p>
          <a:p>
            <a:r>
              <a:rPr lang="en-US" altLang="zh-TW" dirty="0" smtClean="0"/>
              <a:t>SegTag + Dep achieves state-of-the-art dependency parsing score.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3419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Berlin Sans FB Demi" panose="020E0802020502020306" pitchFamily="34" charset="0"/>
              </a:rPr>
              <a:t>Reference</a:t>
            </a:r>
            <a:endParaRPr lang="zh-TW" alt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Daniel Andor et al. 2016. Globally normalized transition-based neural networks.</a:t>
            </a:r>
          </a:p>
          <a:p>
            <a:r>
              <a:rPr lang="en-US" altLang="zh-TW" dirty="0" smtClean="0"/>
              <a:t>Jun Hatori et al. 2012. Incremental joint approach to word segmentation, pos tagging, and dependency parsing in Chinese. </a:t>
            </a:r>
          </a:p>
          <a:p>
            <a:r>
              <a:rPr lang="en-US" altLang="zh-TW" dirty="0" smtClean="0"/>
              <a:t>David Weiss et al. 2015. Structured training for neural network transition-based parsing.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3851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Berlin Sans FB Demi" panose="020E0802020502020306" pitchFamily="34" charset="0"/>
              </a:rPr>
              <a:t>Introduction</a:t>
            </a:r>
            <a:endParaRPr lang="zh-TW" alt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1463" lvl="1" indent="-271463"/>
            <a:r>
              <a:rPr lang="en-US" altLang="zh-TW" sz="2800" dirty="0" smtClean="0"/>
              <a:t>Goal:</a:t>
            </a:r>
            <a:r>
              <a:rPr lang="en-US" altLang="zh-TW" dirty="0" smtClean="0"/>
              <a:t> </a:t>
            </a:r>
          </a:p>
          <a:p>
            <a:pPr marL="728663" lvl="2" indent="-271463"/>
            <a:r>
              <a:rPr lang="en-US" altLang="zh-TW" sz="2400" dirty="0" smtClean="0"/>
              <a:t>Present a neural network-based joint model for Chinese word segmentation, POS tagging and dependency parsing.</a:t>
            </a: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99292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Berlin Sans FB Demi" panose="020E0802020502020306" pitchFamily="34" charset="0"/>
              </a:rPr>
              <a:t>Introduction</a:t>
            </a:r>
            <a:endParaRPr lang="zh-TW" alt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Syntactic Analysis:</a:t>
            </a:r>
          </a:p>
          <a:p>
            <a:pPr lvl="1"/>
            <a:r>
              <a:rPr lang="en-US" altLang="zh-TW" dirty="0" smtClean="0"/>
              <a:t>Parsing: Part-of-speech, dependency</a:t>
            </a:r>
          </a:p>
          <a:p>
            <a:pPr lvl="1"/>
            <a:r>
              <a:rPr lang="en-US" altLang="zh-TW" dirty="0" smtClean="0"/>
              <a:t>Segmentation ( the nature of Chinese)</a:t>
            </a:r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marL="271463" lvl="1" indent="-271463"/>
            <a:r>
              <a:rPr lang="en-US" altLang="zh-TW" sz="2800" dirty="0" smtClean="0"/>
              <a:t>Error propagation:</a:t>
            </a:r>
          </a:p>
          <a:p>
            <a:pPr marL="728663" lvl="2" indent="-271463"/>
            <a:r>
              <a:rPr lang="en-US" altLang="zh-TW" sz="2400" dirty="0" smtClean="0"/>
              <a:t>Wrong segmentations lead mistake in parsing in the pipeline models.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8975" y="1027906"/>
            <a:ext cx="4314825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30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Berlin Sans FB Demi" panose="020E0802020502020306" pitchFamily="34" charset="0"/>
              </a:rPr>
              <a:t>Introduction</a:t>
            </a:r>
            <a:endParaRPr lang="zh-TW" alt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1463" lvl="1" indent="-271463"/>
            <a:r>
              <a:rPr lang="en-US" altLang="zh-TW" sz="3200" dirty="0" smtClean="0"/>
              <a:t>Joint model:</a:t>
            </a:r>
          </a:p>
          <a:p>
            <a:pPr marL="728663" lvl="2" indent="-271463"/>
            <a:r>
              <a:rPr lang="en-US" altLang="zh-TW" sz="2400" dirty="0" smtClean="0"/>
              <a:t>A joint learning framework combining missions</a:t>
            </a:r>
          </a:p>
          <a:p>
            <a:pPr marL="719138" lvl="2" indent="0">
              <a:buNone/>
            </a:pPr>
            <a:r>
              <a:rPr lang="en-US" altLang="zh-TW" sz="2400" dirty="0" smtClean="0"/>
              <a:t>(SegTag, SegTagDep)</a:t>
            </a:r>
          </a:p>
          <a:p>
            <a:pPr marL="719138" lvl="2" indent="0">
              <a:buNone/>
            </a:pPr>
            <a:endParaRPr lang="en-US" altLang="zh-TW" sz="2400" dirty="0" smtClean="0"/>
          </a:p>
          <a:p>
            <a:pPr marL="728663" lvl="2" indent="-271463"/>
            <a:r>
              <a:rPr lang="en-US" altLang="zh-TW" sz="2400" dirty="0" smtClean="0"/>
              <a:t>A traditional solution to error propagation problems.</a:t>
            </a:r>
          </a:p>
          <a:p>
            <a:pPr marL="719138" lvl="2" indent="0">
              <a:buNone/>
            </a:pPr>
            <a:r>
              <a:rPr lang="en-US" altLang="zh-TW" sz="2400" dirty="0" smtClean="0"/>
              <a:t>(The improvement may be due to the extra useful information from the structure)</a:t>
            </a: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414975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Berlin Sans FB Demi" panose="020E0802020502020306" pitchFamily="34" charset="0"/>
              </a:rPr>
              <a:t>Introduction</a:t>
            </a:r>
            <a:endParaRPr lang="zh-TW" alt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1463" lvl="1" indent="-271463"/>
            <a:r>
              <a:rPr lang="en-US" altLang="zh-TW" sz="3200" dirty="0" smtClean="0"/>
              <a:t>Transition-based model</a:t>
            </a:r>
            <a:r>
              <a:rPr lang="en-US" altLang="zh-TW" sz="2800" dirty="0" smtClean="0"/>
              <a:t>:</a:t>
            </a:r>
          </a:p>
          <a:p>
            <a:pPr marL="728663" lvl="2" indent="-271463"/>
            <a:r>
              <a:rPr lang="en-US" altLang="zh-TW" sz="2400" dirty="0" smtClean="0"/>
              <a:t>Data Structures: A queue and a stack</a:t>
            </a:r>
          </a:p>
          <a:p>
            <a:pPr marL="728663" lvl="2" indent="-271463"/>
            <a:r>
              <a:rPr lang="en-US" altLang="zh-TW" sz="2400" dirty="0" smtClean="0"/>
              <a:t>Statue and Action</a:t>
            </a:r>
          </a:p>
          <a:p>
            <a:pPr marL="728663" lvl="2" indent="-271463"/>
            <a:endParaRPr lang="en-US" altLang="zh-TW" sz="2400" dirty="0" smtClean="0"/>
          </a:p>
          <a:p>
            <a:pPr marL="728663" lvl="2" indent="-271463"/>
            <a:endParaRPr lang="en-US" altLang="zh-TW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8895" y="2662238"/>
            <a:ext cx="4257675" cy="3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66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Berlin Sans FB Demi" panose="020E0802020502020306" pitchFamily="34" charset="0"/>
              </a:rPr>
              <a:t>Outline</a:t>
            </a:r>
            <a:endParaRPr lang="zh-TW" alt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altLang="zh-TW" dirty="0" smtClean="0"/>
              <a:t>Model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Experiments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Conclusion</a:t>
            </a:r>
            <a:endParaRPr lang="zh-TW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29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Berlin Sans FB Demi" panose="020E0802020502020306" pitchFamily="34" charset="0"/>
              </a:rPr>
              <a:t>Model</a:t>
            </a:r>
            <a:endParaRPr lang="zh-TW" alt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4257675" cy="35147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4712" y="1825625"/>
            <a:ext cx="3990975" cy="3238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66850" y="2320925"/>
            <a:ext cx="723900" cy="250825"/>
          </a:xfrm>
          <a:prstGeom prst="rect">
            <a:avLst/>
          </a:prstGeom>
          <a:solidFill>
            <a:schemeClr val="accent1">
              <a:lumMod val="60000"/>
              <a:lumOff val="40000"/>
              <a:alpha val="59000"/>
            </a:scheme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29000" y="2320925"/>
            <a:ext cx="1009650" cy="250825"/>
          </a:xfrm>
          <a:prstGeom prst="rect">
            <a:avLst/>
          </a:prstGeom>
          <a:solidFill>
            <a:schemeClr val="accent1">
              <a:lumMod val="60000"/>
              <a:lumOff val="40000"/>
              <a:alpha val="59000"/>
            </a:scheme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144918" y="1825625"/>
            <a:ext cx="1009650" cy="369332"/>
          </a:xfrm>
          <a:prstGeom prst="rect">
            <a:avLst/>
          </a:prstGeom>
          <a:solidFill>
            <a:schemeClr val="accent1">
              <a:lumMod val="60000"/>
              <a:lumOff val="40000"/>
              <a:alpha val="59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POS tags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9750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Berlin Sans FB Demi" panose="020E0802020502020306" pitchFamily="34" charset="0"/>
              </a:rPr>
              <a:t>Model</a:t>
            </a:r>
            <a:endParaRPr lang="zh-TW" alt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33975" cy="4351338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/>
              <a:t>Preprocessing:</a:t>
            </a:r>
          </a:p>
          <a:p>
            <a:pPr lvl="1"/>
            <a:r>
              <a:rPr lang="en-US" altLang="zh-TW" sz="2800" dirty="0" smtClean="0"/>
              <a:t>Word / Character embeddings (Pretrained)</a:t>
            </a:r>
            <a:endParaRPr lang="en-US" altLang="zh-TW" sz="2800" dirty="0"/>
          </a:p>
          <a:p>
            <a:pPr lvl="1"/>
            <a:r>
              <a:rPr lang="en-US" altLang="zh-TW" sz="2800" dirty="0" smtClean="0"/>
              <a:t>Embeddings of Character Strings</a:t>
            </a:r>
          </a:p>
          <a:p>
            <a:pPr lvl="1"/>
            <a:r>
              <a:rPr lang="en-US" altLang="zh-TW" sz="2800" dirty="0" smtClean="0"/>
              <a:t>Inspiration: incomplete tokens may provide information.</a:t>
            </a:r>
          </a:p>
          <a:p>
            <a:pPr lvl="2"/>
            <a:r>
              <a:rPr lang="en-US" altLang="zh-TW" sz="2400" dirty="0" smtClean="0"/>
              <a:t>Ex:</a:t>
            </a:r>
            <a:r>
              <a:rPr lang="zh-TW" altLang="en-US" sz="2400" dirty="0" smtClean="0"/>
              <a:t> </a:t>
            </a:r>
            <a:r>
              <a:rPr lang="zh-TW" altLang="en-US" sz="2400" dirty="0" smtClean="0">
                <a:latin typeface="+mn-ea"/>
              </a:rPr>
              <a:t>台北車站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vs. </a:t>
            </a:r>
            <a:r>
              <a:rPr lang="zh-TW" altLang="en-US" sz="2400" dirty="0" smtClean="0"/>
              <a:t>北車 → </a:t>
            </a:r>
            <a:r>
              <a:rPr lang="en-US" altLang="zh-TW" sz="2400" dirty="0" smtClean="0"/>
              <a:t>no such a word in general lexicons</a:t>
            </a:r>
            <a:endParaRPr lang="en-US" altLang="zh-TW" sz="2400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215232"/>
            <a:ext cx="4971459" cy="2786062"/>
          </a:xfrm>
          <a:prstGeom prst="rect">
            <a:avLst/>
          </a:prstGeom>
        </p:spPr>
      </p:pic>
      <p:sp>
        <p:nvSpPr>
          <p:cNvPr id="5" name="Flowchart: Decision 4"/>
          <p:cNvSpPr/>
          <p:nvPr/>
        </p:nvSpPr>
        <p:spPr>
          <a:xfrm>
            <a:off x="6819900" y="4851401"/>
            <a:ext cx="3267075" cy="981075"/>
          </a:xfrm>
          <a:prstGeom prst="flowChartDecision">
            <a:avLst/>
          </a:prstGeom>
          <a:solidFill>
            <a:schemeClr val="bg1">
              <a:alpha val="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is it in the embeddings?*</a:t>
            </a:r>
            <a:endParaRPr lang="zh-TW" altLang="en-US" dirty="0">
              <a:solidFill>
                <a:schemeClr val="tx1"/>
              </a:solidFill>
            </a:endParaRPr>
          </a:p>
        </p:txBody>
      </p:sp>
      <p:cxnSp>
        <p:nvCxnSpPr>
          <p:cNvPr id="7" name="Elbow Connector 6"/>
          <p:cNvCxnSpPr>
            <a:stCxn id="5" idx="0"/>
          </p:cNvCxnSpPr>
          <p:nvPr/>
        </p:nvCxnSpPr>
        <p:spPr>
          <a:xfrm rot="5400000" flipH="1" flipV="1">
            <a:off x="8453437" y="4037014"/>
            <a:ext cx="814388" cy="814387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/>
          <p:nvPr/>
        </p:nvCxnSpPr>
        <p:spPr>
          <a:xfrm rot="16200000" flipV="1">
            <a:off x="7603133" y="4013000"/>
            <a:ext cx="852886" cy="847725"/>
          </a:xfrm>
          <a:prstGeom prst="bentConnector3">
            <a:avLst>
              <a:gd name="adj1" fmla="val 49162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134225" y="4057015"/>
            <a:ext cx="695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yes</a:t>
            </a:r>
            <a:endParaRPr lang="zh-TW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9248776" y="4085631"/>
            <a:ext cx="695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no</a:t>
            </a:r>
            <a:endParaRPr lang="zh-TW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234362" y="3698440"/>
            <a:ext cx="25193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Embeddings of characters</a:t>
            </a:r>
            <a:endParaRPr lang="zh-TW" alt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6974680" y="3571546"/>
            <a:ext cx="2519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Word/characters</a:t>
            </a:r>
          </a:p>
          <a:p>
            <a:r>
              <a:rPr lang="en-US" altLang="zh-TW" sz="1400" dirty="0" smtClean="0"/>
              <a:t>embeddings</a:t>
            </a:r>
            <a:endParaRPr lang="zh-TW" altLang="en-US" sz="1400" dirty="0"/>
          </a:p>
        </p:txBody>
      </p:sp>
      <p:sp>
        <p:nvSpPr>
          <p:cNvPr id="25" name="Line Callout 1 24"/>
          <p:cNvSpPr/>
          <p:nvPr/>
        </p:nvSpPr>
        <p:spPr>
          <a:xfrm>
            <a:off x="7820024" y="6186489"/>
            <a:ext cx="1276350" cy="433387"/>
          </a:xfrm>
          <a:prstGeom prst="borderCallout1">
            <a:avLst>
              <a:gd name="adj1" fmla="val 1168"/>
              <a:gd name="adj2" fmla="val 49876"/>
              <a:gd name="adj3" fmla="val -83105"/>
              <a:gd name="adj4" fmla="val 4972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>
                <a:solidFill>
                  <a:schemeClr val="tx1"/>
                </a:solidFill>
              </a:rPr>
              <a:t>Character Strings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83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</TotalTime>
  <Words>690</Words>
  <Application>Microsoft Office PowerPoint</Application>
  <PresentationFormat>Widescreen</PresentationFormat>
  <Paragraphs>208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新細明體</vt:lpstr>
      <vt:lpstr>Arial</vt:lpstr>
      <vt:lpstr>Berlin Sans FB Demi</vt:lpstr>
      <vt:lpstr>Calibri</vt:lpstr>
      <vt:lpstr>Calibri Light</vt:lpstr>
      <vt:lpstr>Office Theme</vt:lpstr>
      <vt:lpstr>Neural Joint Model for Transition-based Chinese Syntactic Analysis</vt:lpstr>
      <vt:lpstr>Outline</vt:lpstr>
      <vt:lpstr>Introduction</vt:lpstr>
      <vt:lpstr>Introduction</vt:lpstr>
      <vt:lpstr>Introduction</vt:lpstr>
      <vt:lpstr>Introduction</vt:lpstr>
      <vt:lpstr>Outline</vt:lpstr>
      <vt:lpstr>Model</vt:lpstr>
      <vt:lpstr>Model</vt:lpstr>
      <vt:lpstr>Model</vt:lpstr>
      <vt:lpstr>Model</vt:lpstr>
      <vt:lpstr>Model</vt:lpstr>
      <vt:lpstr>Model</vt:lpstr>
      <vt:lpstr>PowerPoint Presentation</vt:lpstr>
      <vt:lpstr>Model</vt:lpstr>
      <vt:lpstr>Model</vt:lpstr>
      <vt:lpstr>Model</vt:lpstr>
      <vt:lpstr>Model</vt:lpstr>
      <vt:lpstr>Model</vt:lpstr>
      <vt:lpstr>Outline</vt:lpstr>
      <vt:lpstr>Experiments</vt:lpstr>
      <vt:lpstr>Experiments</vt:lpstr>
      <vt:lpstr>Experiments</vt:lpstr>
      <vt:lpstr>Experiments</vt:lpstr>
      <vt:lpstr>Outline</vt:lpstr>
      <vt:lpstr>Conclusion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Neural Joint Model for Transition-based Chinese Syntactic Analysis</dc:title>
  <dc:creator>User</dc:creator>
  <cp:lastModifiedBy>User</cp:lastModifiedBy>
  <cp:revision>32</cp:revision>
  <dcterms:created xsi:type="dcterms:W3CDTF">2018-06-25T12:12:32Z</dcterms:created>
  <dcterms:modified xsi:type="dcterms:W3CDTF">2018-06-26T03:42:47Z</dcterms:modified>
</cp:coreProperties>
</file>